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85" r:id="rId4"/>
    <p:sldId id="294" r:id="rId5"/>
    <p:sldId id="296" r:id="rId6"/>
    <p:sldId id="293" r:id="rId7"/>
    <p:sldId id="288" r:id="rId8"/>
    <p:sldId id="295" r:id="rId9"/>
    <p:sldId id="291" r:id="rId10"/>
    <p:sldId id="297" r:id="rId11"/>
    <p:sldId id="298" r:id="rId12"/>
    <p:sldId id="300" r:id="rId13"/>
    <p:sldId id="299" r:id="rId14"/>
    <p:sldId id="301" r:id="rId15"/>
    <p:sldId id="303" r:id="rId16"/>
    <p:sldId id="286" r:id="rId1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100" d="100"/>
          <a:sy n="100" d="100"/>
        </p:scale>
        <p:origin x="29" y="-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A56A808-A7CC-40BD-B755-105DEB6D4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51850C2-E3F3-403A-81AE-22D4C0569D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8FA37CB-1D51-4901-9DAC-E4C78A91A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205D-7759-4F76-90B7-CB5EF01CCC63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DD1F2F6-A5FB-4081-B94C-E5643D163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1BA4F62-CEC4-498C-B001-D092E597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3A019-8932-4236-9A80-B84D64BAF9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591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86C6BDC-6571-4FE1-B825-8D383EDC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A1F9695-7447-4476-9B81-A2575A4E0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2E9C0912-DA5B-4E4E-9185-383880D3A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205D-7759-4F76-90B7-CB5EF01CCC63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ABE29AB-BEA7-42C9-8F42-468879CE5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648737C-F335-49D4-8071-7FF6E0DD9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3A019-8932-4236-9A80-B84D64BAF9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8618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56D7EEE9-C625-4510-AC8A-EC10B8E89A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2BF46A64-2DEE-4178-9D5C-FC1856EC4D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BCADBF8-1B44-42E6-94D1-73E757F43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205D-7759-4F76-90B7-CB5EF01CCC63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0B7C3D5-6A76-48A7-A2BF-E952BEE1D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79EF792-8AE7-4D4F-ABF8-B446D1E43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3A019-8932-4236-9A80-B84D64BAF9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8080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0AF894A-5BDD-48D0-817F-57B305FAC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F7E4187-F6AA-484E-A4A2-BFABA3743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2E5F6686-04F4-4E0D-8066-C7CFFB542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205D-7759-4F76-90B7-CB5EF01CCC63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3432BDA-8D46-4716-8716-0178D02ED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D2F6343-CF38-4594-B877-E0D1BAAB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3A019-8932-4236-9A80-B84D64BAF9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147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39A710-120A-4065-8AA7-2B6CEB498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52D254E-D9AB-45A9-B702-51B28DE69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9B1393C-E168-4023-854F-4AF1B46BD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205D-7759-4F76-90B7-CB5EF01CCC63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8D0038C-DD6F-4091-9E14-B33C1118B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0A4B36-D581-41EA-9340-B820CF804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3A019-8932-4236-9A80-B84D64BAF9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177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2D394-DF7E-45A5-8C04-2C9AFB7DC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61565C8-5D0D-49FA-B9C3-AAC4CD429A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0FAEEC14-7609-4B93-AB53-72A7085C9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BBCC607-7E2F-4FCD-8A98-0F8764189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205D-7759-4F76-90B7-CB5EF01CCC63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BFD81D78-4184-4791-86F9-55CC54FC2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3F31B75-9906-4CF5-A4D6-1BB2BA918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3A019-8932-4236-9A80-B84D64BAF9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091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125F8E-F9F2-46A8-8E55-94D38AC0B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44598CA-929D-458B-8FD5-B50968BF85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8BB5A5A-FFC8-48F6-BB35-4F6EBACAB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721DCCD9-F2B0-43A6-A5F9-1B8FA4B4F3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EC3353C-D4AE-4B12-82D2-52AD1B7E9E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1FD4586-51A7-4491-ADD9-46859444A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205D-7759-4F76-90B7-CB5EF01CCC63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AD078E94-4C92-475C-ADF2-796DFCF38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BF29FE1F-56AB-4D64-AE8B-629E663B7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3A019-8932-4236-9A80-B84D64BAF9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9514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DE0EA37-C9B2-4DC9-B9C5-3FA0E5732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C6BA581B-73CF-4652-9023-AAE695119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205D-7759-4F76-90B7-CB5EF01CCC63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5D2AD22F-9F41-4A83-9AE7-AE148E495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25EEB13-C450-4758-BA95-2A1856C40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3A019-8932-4236-9A80-B84D64BAF9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3268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0DEC5B6-8914-4DAD-AD36-EB3C0589C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205D-7759-4F76-90B7-CB5EF01CCC63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21DBBB7-790E-40EB-99B9-A2B23C349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F091CF52-499F-4A20-A3BC-E8870CC8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3A019-8932-4236-9A80-B84D64BAF9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359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EAA050C-22D0-42ED-B9F5-A4976B760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6850ACA-C768-4F2B-A36C-6B2A13182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CE160EB-BD5D-41A9-9238-ACDCE90E9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F0FB1B1-70E8-4DC7-BFF7-0E523BBE3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205D-7759-4F76-90B7-CB5EF01CCC63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0F8E0CF3-EBEF-48F7-B02E-BB153BAC6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1DBE9B40-0EA2-4866-91C2-935FC0486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3A019-8932-4236-9A80-B84D64BAF9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8207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F00C74-20AA-4FD2-AB15-539D10A6D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7F914845-3C0B-4648-9C88-C55A4ECEDD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865C0A33-EF27-4EA1-8C0E-58CB836C6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BEA4605E-31CD-421E-B006-A803B898A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205D-7759-4F76-90B7-CB5EF01CCC63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DC48D49-824A-4FE1-A4B7-7216FE2BB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4B61801-8B63-4945-BB61-C8F913B0F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3A019-8932-4236-9A80-B84D64BAF9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2783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444349F7-F5DE-4C1C-B1AC-96F65C7EC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F274889-B08A-465A-ABD1-6C297816F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1FF4A8-04C5-4213-B9B0-7FAC1FEA46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D205D-7759-4F76-90B7-CB5EF01CCC63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CFAB389-4BB7-4802-9582-C8353E46ED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01EF5B3-80C3-4703-8657-0C884BF6A8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3A019-8932-4236-9A80-B84D64BAF9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6506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nti.com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amkanikamodi.medium.com/steps-to-develop-problem-solving-skills-f9c37dd2cbdc" TargetMode="External"/><Relationship Id="rId2" Type="http://schemas.openxmlformats.org/officeDocument/2006/relationships/hyperlink" Target="https://businessjargons.com/social-entrepreneurship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penstax.org/books/entrepreneurship/pages/6-3-design-thinking" TargetMode="External"/><Relationship Id="rId5" Type="http://schemas.openxmlformats.org/officeDocument/2006/relationships/hyperlink" Target="https://productmanagementuniversity.com/definition-of-a-business-solution/" TargetMode="External"/><Relationship Id="rId4" Type="http://schemas.openxmlformats.org/officeDocument/2006/relationships/hyperlink" Target="https://circitnord.com/tools/business-ecosystem-mapping/#:~:text=The%20Business%20Ecosystem%20Mapping%20tool,the%20up%2D%20and%20downstream%20stakeholder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66EAF5-7404-49B0-BF17-A7E11AC117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0442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l-SI" sz="9600" b="1" dirty="0" err="1">
                <a:solidFill>
                  <a:schemeClr val="bg1"/>
                </a:solidFill>
                <a:latin typeface="+mn-lt"/>
              </a:rPr>
              <a:t>Designing</a:t>
            </a:r>
            <a:r>
              <a:rPr lang="sl-SI" sz="96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sl-SI" sz="9600" b="1" dirty="0" err="1">
                <a:solidFill>
                  <a:schemeClr val="bg1"/>
                </a:solidFill>
                <a:latin typeface="+mn-lt"/>
              </a:rPr>
              <a:t>Enterpreneurship</a:t>
            </a:r>
            <a:r>
              <a:rPr lang="sl-SI" sz="96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sl-SI" sz="9600" b="1" dirty="0" err="1">
                <a:solidFill>
                  <a:schemeClr val="bg1"/>
                </a:solidFill>
                <a:latin typeface="+mn-lt"/>
              </a:rPr>
              <a:t>Solutions</a:t>
            </a:r>
            <a:endParaRPr lang="sl-SI" sz="9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A26C2D-E775-45F6-B3FD-ADE3DDAEC3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1565" y="5040220"/>
            <a:ext cx="9144000" cy="1655762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sl-SI" sz="3600" i="1" dirty="0">
                <a:solidFill>
                  <a:srgbClr val="002060"/>
                </a:solidFill>
              </a:rPr>
              <a:t>Polonca CENTA, </a:t>
            </a:r>
          </a:p>
          <a:p>
            <a:pPr algn="r"/>
            <a:r>
              <a:rPr lang="sl-SI" sz="3600" i="1" dirty="0">
                <a:solidFill>
                  <a:srgbClr val="002060"/>
                </a:solidFill>
              </a:rPr>
              <a:t>Gimnazija Novo mesto (SLO)</a:t>
            </a:r>
          </a:p>
          <a:p>
            <a:pPr algn="r"/>
            <a:endParaRPr lang="sl-SI" sz="3600" i="1" dirty="0">
              <a:solidFill>
                <a:srgbClr val="002060"/>
              </a:solidFill>
            </a:endParaRPr>
          </a:p>
          <a:p>
            <a:pPr algn="r"/>
            <a:r>
              <a:rPr lang="sl-SI" sz="3600" i="1" dirty="0" err="1">
                <a:solidFill>
                  <a:srgbClr val="002060"/>
                </a:solidFill>
              </a:rPr>
              <a:t>Zonguldak</a:t>
            </a:r>
            <a:r>
              <a:rPr lang="sl-SI" sz="3600" i="1" dirty="0">
                <a:solidFill>
                  <a:srgbClr val="002060"/>
                </a:solidFill>
              </a:rPr>
              <a:t>, 21. 2. 2023</a:t>
            </a:r>
          </a:p>
          <a:p>
            <a:pPr algn="r"/>
            <a:endParaRPr lang="sl-SI" sz="3600" i="1" dirty="0">
              <a:solidFill>
                <a:srgbClr val="002060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E1BCD63-4E61-4165-B2F0-203823EB41B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093" y="396293"/>
            <a:ext cx="5863813" cy="106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70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E06A43F-83BB-4C24-A723-4F47BE095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4400" b="1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Entrepreneurial</a:t>
            </a:r>
            <a:r>
              <a:rPr lang="sl-SI" sz="44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problem </a:t>
            </a:r>
            <a:r>
              <a:rPr lang="sl-SI" sz="4400" b="1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solving</a:t>
            </a:r>
            <a:r>
              <a:rPr lang="sl-SI" sz="44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l-SI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39BAB6E-0017-4672-8899-90B1F28F1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18520" cy="4351338"/>
          </a:xfrm>
        </p:spPr>
        <p:txBody>
          <a:bodyPr>
            <a:normAutofit/>
          </a:bodyPr>
          <a:lstStyle/>
          <a:p>
            <a:r>
              <a:rPr lang="sl-SI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sl-SI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sl-SI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process </a:t>
            </a:r>
            <a:r>
              <a:rPr lang="sl-SI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sl-SI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sl-SI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innovation</a:t>
            </a:r>
            <a:r>
              <a:rPr lang="sl-SI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sl-SI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creative</a:t>
            </a:r>
            <a:r>
              <a:rPr lang="sl-SI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solutions</a:t>
            </a:r>
            <a:r>
              <a:rPr lang="sl-SI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sl-SI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close</a:t>
            </a:r>
            <a:r>
              <a:rPr lang="sl-SI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sl-SI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gap</a:t>
            </a:r>
            <a:r>
              <a:rPr lang="sl-SI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sl-SI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resolving</a:t>
            </a:r>
            <a:r>
              <a:rPr lang="sl-SI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societal</a:t>
            </a:r>
            <a:r>
              <a:rPr lang="sl-SI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business, </a:t>
            </a:r>
            <a:r>
              <a:rPr lang="sl-SI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sl-SI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technological</a:t>
            </a:r>
            <a:r>
              <a:rPr lang="sl-SI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  <a:endParaRPr lang="sl-SI" sz="3200" dirty="0">
              <a:solidFill>
                <a:srgbClr val="00206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002060"/>
                </a:solidFill>
              </a:rPr>
              <a:t>personal problems can lead to entrepreneurial opportunities</a:t>
            </a:r>
            <a:endParaRPr lang="sl-SI" sz="3200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sl-SI" sz="2800" dirty="0">
              <a:solidFill>
                <a:srgbClr val="002060"/>
              </a:solidFill>
            </a:endParaRPr>
          </a:p>
          <a:p>
            <a:pPr lvl="1"/>
            <a:endParaRPr lang="sl-SI" sz="2800" dirty="0">
              <a:solidFill>
                <a:srgbClr val="002060"/>
              </a:solidFill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B9EB1197-94FB-45E5-870A-EF8E35254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" y="4434089"/>
            <a:ext cx="5337594" cy="205878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64DCA31-7B64-4083-B30F-861DAA558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4433658"/>
            <a:ext cx="5120640" cy="205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92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A63173F-C66B-4853-A37C-7EF6069F9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896600" cy="1325563"/>
          </a:xfrm>
        </p:spPr>
        <p:txBody>
          <a:bodyPr/>
          <a:lstStyle/>
          <a:p>
            <a:r>
              <a:rPr lang="sl-SI" b="1" dirty="0" err="1">
                <a:solidFill>
                  <a:schemeClr val="bg1"/>
                </a:solidFill>
              </a:rPr>
              <a:t>Where</a:t>
            </a:r>
            <a:r>
              <a:rPr lang="sl-SI" b="1" dirty="0">
                <a:solidFill>
                  <a:schemeClr val="bg1"/>
                </a:solidFill>
              </a:rPr>
              <a:t> in </a:t>
            </a:r>
            <a:r>
              <a:rPr lang="sl-SI" b="1" dirty="0" err="1">
                <a:solidFill>
                  <a:schemeClr val="bg1"/>
                </a:solidFill>
              </a:rPr>
              <a:t>enterprise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can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the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problems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appear</a:t>
            </a:r>
            <a:r>
              <a:rPr lang="sl-SI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C80E25A-C5C4-498C-B433-0642E725A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9015"/>
          </a:xfrm>
        </p:spPr>
        <p:txBody>
          <a:bodyPr>
            <a:normAutofit/>
          </a:bodyPr>
          <a:lstStyle/>
          <a:p>
            <a:r>
              <a:rPr lang="sl-SI" sz="3200" dirty="0" err="1"/>
              <a:t>Resources</a:t>
            </a:r>
            <a:endParaRPr lang="sl-SI" sz="3200" dirty="0"/>
          </a:p>
          <a:p>
            <a:pPr marL="0" indent="0">
              <a:buNone/>
            </a:pPr>
            <a:r>
              <a:rPr lang="sl-SI" sz="3200" dirty="0"/>
              <a:t>	(</a:t>
            </a:r>
            <a:r>
              <a:rPr lang="sl-SI" sz="3200" dirty="0" err="1"/>
              <a:t>premises</a:t>
            </a:r>
            <a:r>
              <a:rPr lang="sl-SI" sz="3200" dirty="0"/>
              <a:t> / </a:t>
            </a:r>
            <a:r>
              <a:rPr lang="sl-SI" sz="3200" dirty="0" err="1"/>
              <a:t>offices</a:t>
            </a:r>
            <a:r>
              <a:rPr lang="sl-SI" sz="3200" dirty="0"/>
              <a:t>, </a:t>
            </a:r>
            <a:r>
              <a:rPr lang="sl-SI" sz="3200" dirty="0" err="1"/>
              <a:t>raw</a:t>
            </a:r>
            <a:r>
              <a:rPr lang="sl-SI" sz="3200" dirty="0"/>
              <a:t> </a:t>
            </a:r>
            <a:r>
              <a:rPr lang="sl-SI" sz="3200" dirty="0" err="1"/>
              <a:t>materials</a:t>
            </a:r>
            <a:r>
              <a:rPr lang="sl-SI" sz="3200" dirty="0"/>
              <a:t>, </a:t>
            </a:r>
            <a:r>
              <a:rPr lang="sl-SI" sz="3200" dirty="0" err="1"/>
              <a:t>employees</a:t>
            </a:r>
            <a:r>
              <a:rPr lang="sl-SI" sz="3200" dirty="0"/>
              <a:t>…)</a:t>
            </a:r>
          </a:p>
          <a:p>
            <a:r>
              <a:rPr lang="sl-SI" sz="3200" dirty="0"/>
              <a:t>Money </a:t>
            </a:r>
            <a:r>
              <a:rPr lang="sl-SI" sz="3200" dirty="0" err="1"/>
              <a:t>flows</a:t>
            </a:r>
            <a:endParaRPr lang="sl-SI" sz="3200" dirty="0"/>
          </a:p>
          <a:p>
            <a:r>
              <a:rPr lang="sl-SI" sz="3200" dirty="0"/>
              <a:t>Marketing </a:t>
            </a:r>
            <a:r>
              <a:rPr lang="sl-SI" sz="3200" dirty="0" err="1"/>
              <a:t>and</a:t>
            </a:r>
            <a:r>
              <a:rPr lang="sl-SI" sz="3200" dirty="0"/>
              <a:t> </a:t>
            </a:r>
            <a:r>
              <a:rPr lang="sl-SI" sz="3200" dirty="0" err="1"/>
              <a:t>advertising</a:t>
            </a:r>
            <a:endParaRPr lang="sl-SI" sz="3200" dirty="0"/>
          </a:p>
          <a:p>
            <a:r>
              <a:rPr lang="sl-SI" sz="3200" dirty="0" err="1"/>
              <a:t>Organization</a:t>
            </a:r>
            <a:r>
              <a:rPr lang="sl-SI" sz="3200" dirty="0"/>
              <a:t> </a:t>
            </a:r>
          </a:p>
          <a:p>
            <a:r>
              <a:rPr lang="sl-SI" sz="3200" dirty="0"/>
              <a:t>IT </a:t>
            </a:r>
            <a:r>
              <a:rPr lang="sl-SI" sz="3200" dirty="0" err="1"/>
              <a:t>problems</a:t>
            </a:r>
            <a:endParaRPr lang="sl-SI" sz="3200" dirty="0"/>
          </a:p>
          <a:p>
            <a:endParaRPr lang="sl-SI" dirty="0"/>
          </a:p>
          <a:p>
            <a:pPr marL="0" indent="0">
              <a:buNone/>
            </a:pPr>
            <a:r>
              <a:rPr lang="sl-SI" b="1" dirty="0">
                <a:solidFill>
                  <a:schemeClr val="bg1"/>
                </a:solidFill>
              </a:rPr>
              <a:t>How to </a:t>
            </a:r>
            <a:r>
              <a:rPr lang="sl-SI" b="1" dirty="0" err="1">
                <a:solidFill>
                  <a:schemeClr val="bg1"/>
                </a:solidFill>
              </a:rPr>
              <a:t>identify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the</a:t>
            </a:r>
            <a:r>
              <a:rPr lang="sl-SI" b="1" dirty="0">
                <a:solidFill>
                  <a:schemeClr val="bg1"/>
                </a:solidFill>
              </a:rPr>
              <a:t> problem? </a:t>
            </a:r>
            <a:r>
              <a:rPr lang="sl-SI" dirty="0"/>
              <a:t>… BMC </a:t>
            </a:r>
            <a:r>
              <a:rPr lang="sl-SI" dirty="0" err="1"/>
              <a:t>examples</a:t>
            </a:r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83744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8160AF3-B91D-40BC-AC41-442B46060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2. Business Model </a:t>
            </a:r>
            <a:r>
              <a:rPr lang="sl-SI" dirty="0" err="1"/>
              <a:t>Canvas</a:t>
            </a:r>
            <a:r>
              <a:rPr lang="sl-SI" dirty="0"/>
              <a:t> (BMC) </a:t>
            </a:r>
            <a:r>
              <a:rPr lang="sl-SI" dirty="0" err="1"/>
              <a:t>for</a:t>
            </a:r>
            <a:r>
              <a:rPr lang="sl-SI" dirty="0"/>
              <a:t> </a:t>
            </a:r>
            <a:r>
              <a:rPr lang="sl-SI" dirty="0" err="1"/>
              <a:t>eBay</a:t>
            </a:r>
            <a:endParaRPr lang="sl-SI" dirty="0"/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CD4C1DB9-C77C-48E7-9012-4BCAC754F3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" y="1500777"/>
            <a:ext cx="9403079" cy="5187274"/>
          </a:xfrm>
        </p:spPr>
      </p:pic>
    </p:spTree>
    <p:extLst>
      <p:ext uri="{BB962C8B-B14F-4D97-AF65-F5344CB8AC3E}">
        <p14:creationId xmlns:p14="http://schemas.microsoft.com/office/powerpoint/2010/main" val="4292717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74889A8-A14A-4B78-BC66-7A5A7FD24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TEAM WORK: </a:t>
            </a:r>
            <a:br>
              <a:rPr lang="sl-SI" dirty="0"/>
            </a:br>
            <a:r>
              <a:rPr lang="sl-SI" dirty="0" err="1"/>
              <a:t>Identify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problem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provide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solution</a:t>
            </a:r>
            <a:r>
              <a:rPr lang="sl-SI" dirty="0"/>
              <a:t>.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056B05C-D9C7-4EA1-A69F-F39D87339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b="1" dirty="0" err="1">
                <a:solidFill>
                  <a:schemeClr val="bg1"/>
                </a:solidFill>
              </a:rPr>
              <a:t>Each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group</a:t>
            </a:r>
            <a:r>
              <a:rPr lang="sl-SI" b="1" dirty="0">
                <a:solidFill>
                  <a:schemeClr val="bg1"/>
                </a:solidFill>
              </a:rPr>
              <a:t> is </a:t>
            </a:r>
            <a:r>
              <a:rPr lang="sl-SI" b="1" dirty="0" err="1">
                <a:solidFill>
                  <a:schemeClr val="bg1"/>
                </a:solidFill>
              </a:rPr>
              <a:t>assigned</a:t>
            </a:r>
            <a:r>
              <a:rPr lang="sl-SI" b="1" dirty="0">
                <a:solidFill>
                  <a:schemeClr val="bg1"/>
                </a:solidFill>
              </a:rPr>
              <a:t> a </a:t>
            </a:r>
            <a:r>
              <a:rPr lang="sl-SI" b="1" dirty="0" err="1">
                <a:solidFill>
                  <a:schemeClr val="bg1"/>
                </a:solidFill>
              </a:rPr>
              <a:t>task</a:t>
            </a:r>
            <a:r>
              <a:rPr lang="sl-SI" b="1" dirty="0">
                <a:solidFill>
                  <a:schemeClr val="bg1"/>
                </a:solidFill>
              </a:rPr>
              <a:t>.</a:t>
            </a:r>
          </a:p>
          <a:p>
            <a:r>
              <a:rPr lang="sl-SI" b="1" dirty="0">
                <a:solidFill>
                  <a:schemeClr val="bg1"/>
                </a:solidFill>
              </a:rPr>
              <a:t>Scan QR </a:t>
            </a:r>
            <a:r>
              <a:rPr lang="sl-SI" b="1" dirty="0" err="1">
                <a:solidFill>
                  <a:schemeClr val="bg1"/>
                </a:solidFill>
              </a:rPr>
              <a:t>code</a:t>
            </a:r>
            <a:r>
              <a:rPr lang="sl-SI" b="1" dirty="0">
                <a:solidFill>
                  <a:schemeClr val="bg1"/>
                </a:solidFill>
              </a:rPr>
              <a:t>.</a:t>
            </a:r>
          </a:p>
          <a:p>
            <a:r>
              <a:rPr lang="sl-SI" b="1" dirty="0">
                <a:solidFill>
                  <a:schemeClr val="bg1"/>
                </a:solidFill>
              </a:rPr>
              <a:t>Open </a:t>
            </a:r>
            <a:r>
              <a:rPr lang="sl-SI" b="1" dirty="0" err="1">
                <a:solidFill>
                  <a:schemeClr val="bg1"/>
                </a:solidFill>
              </a:rPr>
              <a:t>the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folder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with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your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group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number</a:t>
            </a:r>
            <a:r>
              <a:rPr lang="sl-SI" b="1" dirty="0">
                <a:solidFill>
                  <a:schemeClr val="bg1"/>
                </a:solidFill>
              </a:rPr>
              <a:t>.</a:t>
            </a:r>
          </a:p>
          <a:p>
            <a:r>
              <a:rPr lang="sl-SI" b="1" dirty="0" err="1">
                <a:solidFill>
                  <a:schemeClr val="bg1"/>
                </a:solidFill>
              </a:rPr>
              <a:t>Each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folder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contains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sl-SI" b="1" dirty="0" err="1">
                <a:solidFill>
                  <a:schemeClr val="bg1"/>
                </a:solidFill>
              </a:rPr>
              <a:t>four</a:t>
            </a:r>
            <a:r>
              <a:rPr lang="sl-SI" b="1" dirty="0">
                <a:solidFill>
                  <a:schemeClr val="bg1"/>
                </a:solidFill>
              </a:rPr>
              <a:t> (4) business model  </a:t>
            </a:r>
          </a:p>
          <a:p>
            <a:pPr marL="0" indent="0">
              <a:buNone/>
            </a:pPr>
            <a:r>
              <a:rPr lang="sl-SI" b="1" dirty="0" err="1">
                <a:solidFill>
                  <a:schemeClr val="bg1"/>
                </a:solidFill>
              </a:rPr>
              <a:t>canvas</a:t>
            </a:r>
            <a:r>
              <a:rPr lang="sl-SI" b="1" dirty="0">
                <a:solidFill>
                  <a:schemeClr val="bg1"/>
                </a:solidFill>
              </a:rPr>
              <a:t> (BMC) </a:t>
            </a:r>
            <a:r>
              <a:rPr lang="sl-SI" b="1" dirty="0" err="1">
                <a:solidFill>
                  <a:schemeClr val="bg1"/>
                </a:solidFill>
              </a:rPr>
              <a:t>examples</a:t>
            </a:r>
            <a:r>
              <a:rPr lang="sl-SI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7CFF637D-5BC0-43F3-90CD-6DA6AE21A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374" y="2157949"/>
            <a:ext cx="3591426" cy="368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097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06BB77F-72B9-4AF9-AF94-42967D1E6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>3. </a:t>
            </a:r>
            <a:r>
              <a:rPr lang="sl-SI" b="1" dirty="0">
                <a:solidFill>
                  <a:schemeClr val="bg1"/>
                </a:solidFill>
              </a:rPr>
              <a:t>WORKSHOP FEEDBACK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04453000-1EAF-470A-AFC7-98210F2DDA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6918" y="2100791"/>
            <a:ext cx="3858163" cy="3801005"/>
          </a:xfrm>
        </p:spPr>
      </p:pic>
    </p:spTree>
    <p:extLst>
      <p:ext uri="{BB962C8B-B14F-4D97-AF65-F5344CB8AC3E}">
        <p14:creationId xmlns:p14="http://schemas.microsoft.com/office/powerpoint/2010/main" val="1213836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06BB77F-72B9-4AF9-AF94-42967D1E6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solidFill>
                  <a:schemeClr val="bg1"/>
                </a:solidFill>
              </a:rPr>
              <a:t>4. WORKSHOP EVALUATION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2FB6E166-B713-4968-AE66-004327DEA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l-SI" sz="7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www.menti.com</a:t>
            </a:r>
            <a:r>
              <a:rPr lang="sl-SI" sz="7200" dirty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endParaRPr lang="sl-SI" sz="7200" dirty="0"/>
          </a:p>
          <a:p>
            <a:pPr marL="0" indent="0" algn="ctr">
              <a:buNone/>
            </a:pPr>
            <a:r>
              <a:rPr lang="sl-SI" sz="7200" dirty="0"/>
              <a:t>5236 8475</a:t>
            </a:r>
          </a:p>
        </p:txBody>
      </p:sp>
    </p:spTree>
    <p:extLst>
      <p:ext uri="{BB962C8B-B14F-4D97-AF65-F5344CB8AC3E}">
        <p14:creationId xmlns:p14="http://schemas.microsoft.com/office/powerpoint/2010/main" val="3970693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F69C0CA-1FC9-403A-B519-A24E8C0D8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Resorces</a:t>
            </a:r>
            <a:r>
              <a:rPr lang="sl-SI" dirty="0"/>
              <a:t>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40AFFED-3434-4019-BDB6-42BFA557E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463040"/>
            <a:ext cx="11201400" cy="4713923"/>
          </a:xfrm>
        </p:spPr>
        <p:txBody>
          <a:bodyPr>
            <a:noAutofit/>
          </a:bodyPr>
          <a:lstStyle/>
          <a:p>
            <a:r>
              <a:rPr lang="sl-SI" sz="2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https://businessjargons.com/social-entrepreneurship.html</a:t>
            </a:r>
            <a:endParaRPr lang="sl-SI" sz="2000" dirty="0">
              <a:solidFill>
                <a:schemeClr val="bg1"/>
              </a:solidFill>
            </a:endParaRPr>
          </a:p>
          <a:p>
            <a:r>
              <a:rPr lang="sl-SI" sz="2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https://iamkanikamodi.medium.com/steps-to-develop-problem-solving-skills-f9c37dd2cbdc</a:t>
            </a:r>
            <a:endParaRPr lang="sl-SI" sz="2000" dirty="0">
              <a:solidFill>
                <a:schemeClr val="bg1"/>
              </a:solidFill>
            </a:endParaRPr>
          </a:p>
          <a:p>
            <a:r>
              <a:rPr lang="sl-SI" sz="2000" dirty="0">
                <a:solidFill>
                  <a:schemeClr val="bg1"/>
                </a:solidFill>
              </a:rPr>
              <a:t>https://www.forbes.com/sites/annapowers/2018/12/07/connecting-the-dots-the-link-between-innovation-and-open-mindedness-with-insights-from-science/?sh=fd3df1c72956</a:t>
            </a:r>
          </a:p>
          <a:p>
            <a:r>
              <a:rPr lang="sl-SI" sz="2000" dirty="0">
                <a:solidFill>
                  <a:schemeClr val="bg1"/>
                </a:solidFill>
              </a:rPr>
              <a:t> </a:t>
            </a:r>
            <a:r>
              <a:rPr lang="sl-SI" sz="20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https://circitnord.com/tools/business-ecosystem-mapping/#:~:text=The%20Business%20Ecosystem%20Mapping%20tool,the%20up%2D%20and%20downstream%20stakeholders</a:t>
            </a:r>
            <a:endParaRPr lang="sl-SI" sz="2000" dirty="0">
              <a:solidFill>
                <a:schemeClr val="bg1"/>
              </a:solidFill>
            </a:endParaRPr>
          </a:p>
          <a:p>
            <a:r>
              <a:rPr lang="sl-SI" sz="20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https://productmanagementuniversity.com/definition-of-a-business-solution/</a:t>
            </a:r>
            <a:endParaRPr lang="sl-SI" sz="2000" dirty="0">
              <a:solidFill>
                <a:schemeClr val="bg1"/>
              </a:solidFill>
            </a:endParaRPr>
          </a:p>
          <a:p>
            <a:r>
              <a:rPr lang="sl-SI" sz="20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https://openstax.org/books/entrepreneurship/pages/6-3-design-thinking</a:t>
            </a:r>
            <a:r>
              <a:rPr lang="sl-SI" sz="2000" dirty="0">
                <a:solidFill>
                  <a:schemeClr val="bg1"/>
                </a:solidFill>
              </a:rPr>
              <a:t> </a:t>
            </a:r>
          </a:p>
          <a:p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Portions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material in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section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 original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Geoffrey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Graybeal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produced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Rebus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original is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freely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CC BY 4.0 </a:t>
            </a:r>
            <a:r>
              <a:rPr lang="sl-SI" sz="2000" dirty="0" err="1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license</a:t>
            </a:r>
            <a:r>
              <a:rPr lang="sl-SI" sz="2000" dirty="0">
                <a:solidFill>
                  <a:schemeClr val="bg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 https://press.rebus.community/media-innovation-and-entrepreneurship/.</a:t>
            </a:r>
            <a:endParaRPr lang="sl-SI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l-SI" sz="2000" dirty="0">
              <a:solidFill>
                <a:schemeClr val="bg1"/>
              </a:solidFill>
            </a:endParaRPr>
          </a:p>
          <a:p>
            <a:endParaRPr lang="sl-SI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747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716A861-401E-4EFB-81B8-D5652FA82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solidFill>
                  <a:srgbClr val="002060"/>
                </a:solidFill>
              </a:rPr>
              <a:t>TASK 1: </a:t>
            </a:r>
            <a:r>
              <a:rPr lang="sl-SI" b="1" dirty="0" err="1">
                <a:solidFill>
                  <a:srgbClr val="002060"/>
                </a:solidFill>
              </a:rPr>
              <a:t>Let‘s</a:t>
            </a:r>
            <a:r>
              <a:rPr lang="sl-SI" b="1" dirty="0">
                <a:solidFill>
                  <a:srgbClr val="002060"/>
                </a:solidFill>
              </a:rPr>
              <a:t> </a:t>
            </a:r>
            <a:r>
              <a:rPr lang="sl-SI" b="1" dirty="0" err="1">
                <a:solidFill>
                  <a:srgbClr val="002060"/>
                </a:solidFill>
              </a:rPr>
              <a:t>warm</a:t>
            </a:r>
            <a:r>
              <a:rPr lang="sl-SI" b="1" dirty="0">
                <a:solidFill>
                  <a:srgbClr val="002060"/>
                </a:solidFill>
              </a:rPr>
              <a:t> up …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370F9CC1-29A9-4658-9961-EDC1781F7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0A72590-4FFC-4016-9367-D45490F39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076" y="1451904"/>
            <a:ext cx="3743847" cy="47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3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716A861-401E-4EFB-81B8-D5652FA82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b="1" dirty="0" err="1">
                <a:solidFill>
                  <a:schemeClr val="bg1"/>
                </a:solidFill>
                <a:latin typeface="+mn-lt"/>
              </a:rPr>
              <a:t>Designing</a:t>
            </a:r>
            <a:r>
              <a:rPr lang="sl-SI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sl-SI" b="1" dirty="0" err="1">
                <a:solidFill>
                  <a:schemeClr val="bg1"/>
                </a:solidFill>
                <a:latin typeface="+mn-lt"/>
              </a:rPr>
              <a:t>Enterpreneurship</a:t>
            </a:r>
            <a:r>
              <a:rPr lang="sl-SI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sl-SI" b="1" dirty="0" err="1">
                <a:solidFill>
                  <a:schemeClr val="bg1"/>
                </a:solidFill>
                <a:latin typeface="+mn-lt"/>
              </a:rPr>
              <a:t>Solutions</a:t>
            </a:r>
            <a:endParaRPr lang="sl-SI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370F9CC1-29A9-4658-9961-EDC1781F7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sz="4800" dirty="0" err="1"/>
              <a:t>Every</a:t>
            </a:r>
            <a:r>
              <a:rPr lang="sl-SI" sz="4800" dirty="0"/>
              <a:t> </a:t>
            </a:r>
            <a:r>
              <a:rPr lang="sl-SI" sz="4800" dirty="0" err="1"/>
              <a:t>solution</a:t>
            </a:r>
            <a:r>
              <a:rPr lang="sl-SI" sz="4800" dirty="0"/>
              <a:t> is </a:t>
            </a:r>
            <a:r>
              <a:rPr lang="sl-SI" sz="4800" dirty="0" err="1"/>
              <a:t>an</a:t>
            </a:r>
            <a:r>
              <a:rPr lang="sl-SI" sz="4800" dirty="0"/>
              <a:t> </a:t>
            </a:r>
            <a:r>
              <a:rPr lang="sl-SI" sz="4800" dirty="0" err="1"/>
              <a:t>answer</a:t>
            </a:r>
            <a:r>
              <a:rPr lang="sl-SI" sz="4800" dirty="0"/>
              <a:t> to a … ?</a:t>
            </a:r>
          </a:p>
          <a:p>
            <a:pPr marL="0" indent="0">
              <a:buNone/>
            </a:pPr>
            <a:endParaRPr lang="sl-SI" sz="4800" dirty="0"/>
          </a:p>
          <a:p>
            <a:pPr marL="0" indent="0" algn="ctr">
              <a:buNone/>
            </a:pPr>
            <a:r>
              <a:rPr lang="sl-SI" sz="4800" b="1" i="1" dirty="0">
                <a:solidFill>
                  <a:srgbClr val="002060"/>
                </a:solidFill>
              </a:rPr>
              <a:t>Problem * </a:t>
            </a:r>
            <a:r>
              <a:rPr lang="sl-SI" sz="4800" b="1" i="1" dirty="0" err="1">
                <a:solidFill>
                  <a:srgbClr val="002060"/>
                </a:solidFill>
              </a:rPr>
              <a:t>Challenge</a:t>
            </a:r>
            <a:r>
              <a:rPr lang="sl-SI" sz="4800" b="1" i="1" dirty="0">
                <a:solidFill>
                  <a:srgbClr val="002060"/>
                </a:solidFill>
              </a:rPr>
              <a:t> * </a:t>
            </a:r>
            <a:r>
              <a:rPr lang="sl-SI" sz="4800" b="1" i="1" dirty="0" err="1">
                <a:solidFill>
                  <a:srgbClr val="002060"/>
                </a:solidFill>
              </a:rPr>
              <a:t>Issue</a:t>
            </a:r>
            <a:r>
              <a:rPr lang="sl-SI" sz="4800" b="1" i="1" dirty="0">
                <a:solidFill>
                  <a:srgbClr val="002060"/>
                </a:solidFill>
              </a:rPr>
              <a:t> * </a:t>
            </a:r>
            <a:r>
              <a:rPr lang="sl-SI" sz="4800" b="1" i="1" dirty="0" err="1">
                <a:solidFill>
                  <a:srgbClr val="002060"/>
                </a:solidFill>
              </a:rPr>
              <a:t>Need</a:t>
            </a:r>
            <a:endParaRPr lang="sl-SI" sz="4800" b="1" i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sl-SI" sz="48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sl-SI" sz="4800" b="1" dirty="0" err="1">
                <a:solidFill>
                  <a:srgbClr val="002060"/>
                </a:solidFill>
              </a:rPr>
              <a:t>Fixed</a:t>
            </a:r>
            <a:r>
              <a:rPr lang="sl-SI" sz="4800" b="1" dirty="0">
                <a:solidFill>
                  <a:srgbClr val="002060"/>
                </a:solidFill>
              </a:rPr>
              <a:t> </a:t>
            </a:r>
            <a:r>
              <a:rPr lang="sl-SI" sz="4800" b="1" dirty="0" err="1">
                <a:solidFill>
                  <a:srgbClr val="002060"/>
                </a:solidFill>
              </a:rPr>
              <a:t>mindset</a:t>
            </a:r>
            <a:r>
              <a:rPr lang="sl-SI" sz="4800" b="1" dirty="0">
                <a:solidFill>
                  <a:srgbClr val="002060"/>
                </a:solidFill>
              </a:rPr>
              <a:t> </a:t>
            </a:r>
            <a:r>
              <a:rPr lang="sl-SI" sz="4800" b="1" dirty="0" err="1">
                <a:solidFill>
                  <a:srgbClr val="002060"/>
                </a:solidFill>
              </a:rPr>
              <a:t>vs</a:t>
            </a:r>
            <a:r>
              <a:rPr lang="sl-SI" sz="4800" b="1" dirty="0">
                <a:solidFill>
                  <a:srgbClr val="002060"/>
                </a:solidFill>
              </a:rPr>
              <a:t> </a:t>
            </a:r>
            <a:r>
              <a:rPr lang="sl-SI" sz="4800" b="1" dirty="0" err="1">
                <a:solidFill>
                  <a:srgbClr val="002060"/>
                </a:solidFill>
              </a:rPr>
              <a:t>growth</a:t>
            </a:r>
            <a:r>
              <a:rPr lang="sl-SI" sz="4800" b="1" dirty="0">
                <a:solidFill>
                  <a:srgbClr val="002060"/>
                </a:solidFill>
              </a:rPr>
              <a:t> </a:t>
            </a:r>
            <a:r>
              <a:rPr lang="sl-SI" sz="4800" b="1" dirty="0" err="1">
                <a:solidFill>
                  <a:srgbClr val="002060"/>
                </a:solidFill>
              </a:rPr>
              <a:t>mindset</a:t>
            </a:r>
            <a:r>
              <a:rPr lang="sl-SI" sz="4800" b="1" dirty="0">
                <a:solidFill>
                  <a:srgbClr val="00206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en-US" sz="4800" dirty="0">
                <a:solidFill>
                  <a:srgbClr val="002060"/>
                </a:solidFill>
              </a:rPr>
              <a:t>close-minded</a:t>
            </a:r>
            <a:r>
              <a:rPr lang="sl-SI" sz="4800" dirty="0">
                <a:solidFill>
                  <a:srgbClr val="002060"/>
                </a:solidFill>
              </a:rPr>
              <a:t> &amp; open-</a:t>
            </a:r>
            <a:r>
              <a:rPr lang="sl-SI" sz="4800" dirty="0" err="1">
                <a:solidFill>
                  <a:srgbClr val="002060"/>
                </a:solidFill>
              </a:rPr>
              <a:t>minded</a:t>
            </a:r>
            <a:endParaRPr lang="sl-SI" sz="4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4800" dirty="0">
                <a:solidFill>
                  <a:srgbClr val="002060"/>
                </a:solidFill>
              </a:rPr>
              <a:t>rigid or fixed</a:t>
            </a:r>
            <a:r>
              <a:rPr lang="sl-SI" sz="4800" dirty="0">
                <a:solidFill>
                  <a:srgbClr val="002060"/>
                </a:solidFill>
              </a:rPr>
              <a:t> &amp; </a:t>
            </a:r>
            <a:r>
              <a:rPr lang="en-US" sz="4800" dirty="0">
                <a:solidFill>
                  <a:srgbClr val="002060"/>
                </a:solidFill>
              </a:rPr>
              <a:t>adaptable</a:t>
            </a:r>
            <a:endParaRPr lang="sl-SI" sz="4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sl-SI" sz="48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sl-SI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23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3FEB681-8F1B-448C-8AAB-E430C8F36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20" y="771525"/>
            <a:ext cx="10515600" cy="1325563"/>
          </a:xfrm>
        </p:spPr>
        <p:txBody>
          <a:bodyPr>
            <a:normAutofit/>
          </a:bodyPr>
          <a:lstStyle/>
          <a:p>
            <a:r>
              <a:rPr lang="sl-SI" b="1" i="0" dirty="0" err="1">
                <a:solidFill>
                  <a:schemeClr val="bg1"/>
                </a:solidFill>
                <a:effectLst/>
                <a:latin typeface="var(--ff-headline)"/>
              </a:rPr>
              <a:t>What</a:t>
            </a:r>
            <a:r>
              <a:rPr lang="sl-SI" b="1" i="0" dirty="0">
                <a:solidFill>
                  <a:schemeClr val="bg1"/>
                </a:solidFill>
                <a:effectLst/>
                <a:latin typeface="var(--ff-headline)"/>
              </a:rPr>
              <a:t> is </a:t>
            </a:r>
            <a:r>
              <a:rPr lang="en-US" b="1" i="0" dirty="0">
                <a:solidFill>
                  <a:schemeClr val="bg1"/>
                </a:solidFill>
                <a:effectLst/>
                <a:latin typeface="var(--ff-headline)"/>
              </a:rPr>
              <a:t>a</a:t>
            </a:r>
            <a:r>
              <a:rPr lang="sl-SI" b="1" i="0" dirty="0">
                <a:solidFill>
                  <a:schemeClr val="bg1"/>
                </a:solidFill>
                <a:effectLst/>
                <a:latin typeface="var(--ff-headline)"/>
              </a:rPr>
              <a:t>n</a:t>
            </a:r>
            <a:r>
              <a:rPr lang="en-US" b="1" i="0" dirty="0">
                <a:solidFill>
                  <a:schemeClr val="bg1"/>
                </a:solidFill>
                <a:effectLst/>
                <a:latin typeface="var(--ff-headline)"/>
              </a:rPr>
              <a:t> </a:t>
            </a:r>
            <a:r>
              <a:rPr lang="sl-SI" sz="4400" b="1" dirty="0" err="1">
                <a:solidFill>
                  <a:schemeClr val="bg1"/>
                </a:solidFill>
                <a:latin typeface="+mn-lt"/>
              </a:rPr>
              <a:t>enterpreneurship</a:t>
            </a:r>
            <a:r>
              <a:rPr lang="en-US" b="1" i="0" dirty="0">
                <a:solidFill>
                  <a:schemeClr val="bg1"/>
                </a:solidFill>
                <a:effectLst/>
                <a:latin typeface="var(--ff-headline)"/>
              </a:rPr>
              <a:t> solution</a:t>
            </a:r>
            <a:r>
              <a:rPr lang="sl-SI" b="1" i="0" dirty="0">
                <a:solidFill>
                  <a:schemeClr val="bg1"/>
                </a:solidFill>
                <a:effectLst/>
                <a:latin typeface="var(--ff-headline)"/>
              </a:rPr>
              <a:t>?</a:t>
            </a:r>
            <a:br>
              <a:rPr lang="en-US" b="1" i="0" cap="all" dirty="0">
                <a:solidFill>
                  <a:srgbClr val="58595B"/>
                </a:solidFill>
                <a:effectLst/>
                <a:latin typeface="var(--ff-headline)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E3C0A4F-4CDB-4477-811A-2A92983C1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" y="1676401"/>
            <a:ext cx="12059920" cy="4521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l-SI" sz="4000" b="1" dirty="0" err="1"/>
              <a:t>Theory</a:t>
            </a:r>
            <a:r>
              <a:rPr lang="sl-SI" sz="4000" b="1" dirty="0"/>
              <a:t> </a:t>
            </a:r>
            <a:r>
              <a:rPr lang="sl-SI" sz="4000" b="1" dirty="0" err="1"/>
              <a:t>vs</a:t>
            </a:r>
            <a:r>
              <a:rPr lang="sl-SI" sz="4000" b="1" dirty="0"/>
              <a:t>. </a:t>
            </a:r>
            <a:r>
              <a:rPr lang="sl-SI" sz="4000" b="1" dirty="0" err="1"/>
              <a:t>Reality</a:t>
            </a:r>
            <a:r>
              <a:rPr lang="sl-SI" sz="4000" b="1" dirty="0"/>
              <a:t>?</a:t>
            </a:r>
          </a:p>
          <a:p>
            <a:pPr marL="457200" lvl="1" indent="0">
              <a:buNone/>
            </a:pPr>
            <a:r>
              <a:rPr lang="sl-SI" sz="2800" i="1" dirty="0"/>
              <a:t>„</a:t>
            </a:r>
            <a:r>
              <a:rPr lang="en-US" sz="2800" i="1" dirty="0"/>
              <a:t>A business solution is a </a:t>
            </a:r>
            <a:r>
              <a:rPr lang="en-US" sz="2800" b="1" i="1" u="sng" dirty="0"/>
              <a:t>combination of ideas </a:t>
            </a:r>
            <a:r>
              <a:rPr lang="en-US" sz="2800" i="1" dirty="0"/>
              <a:t>used to help a company achieve its objectives.</a:t>
            </a:r>
            <a:r>
              <a:rPr lang="sl-SI" sz="2800" i="1" dirty="0"/>
              <a:t> </a:t>
            </a:r>
            <a:r>
              <a:rPr lang="en-US" sz="2800" i="1" dirty="0"/>
              <a:t>Some relevant solutions </a:t>
            </a:r>
            <a:r>
              <a:rPr lang="en-US" sz="2800" i="1" u="sng" dirty="0"/>
              <a:t>include technology evaluation, strategic planning and the synthesis of complex business information</a:t>
            </a:r>
            <a:r>
              <a:rPr lang="en-US" sz="2800" i="1" dirty="0"/>
              <a:t>.</a:t>
            </a:r>
            <a:r>
              <a:rPr lang="sl-SI" sz="2800" i="1" dirty="0"/>
              <a:t>“</a:t>
            </a:r>
          </a:p>
          <a:p>
            <a:pPr marL="457200" lvl="1" indent="0">
              <a:buNone/>
            </a:pPr>
            <a:endParaRPr lang="sl-SI" sz="2800" i="1" dirty="0"/>
          </a:p>
          <a:p>
            <a:pPr marL="457200" lvl="1" indent="0">
              <a:buNone/>
            </a:pPr>
            <a:r>
              <a:rPr lang="sl-SI" sz="2800" i="1" dirty="0"/>
              <a:t>„</a:t>
            </a:r>
            <a:r>
              <a:rPr lang="en-US" sz="2800" i="1" dirty="0"/>
              <a:t>A business solution is a combination of ideas used to help a company achieve its objectives.</a:t>
            </a:r>
            <a:r>
              <a:rPr lang="sl-SI" sz="2800" i="1" dirty="0"/>
              <a:t>“</a:t>
            </a:r>
          </a:p>
          <a:p>
            <a:pPr marL="0" indent="0" algn="ctr">
              <a:buNone/>
            </a:pPr>
            <a:r>
              <a:rPr lang="sl-SI" sz="4400" b="1" dirty="0" err="1">
                <a:solidFill>
                  <a:schemeClr val="bg1"/>
                </a:solidFill>
              </a:rPr>
              <a:t>Enterpreneurship</a:t>
            </a:r>
            <a:r>
              <a:rPr lang="sl-SI" sz="4400" b="1" dirty="0">
                <a:solidFill>
                  <a:schemeClr val="bg1"/>
                </a:solidFill>
              </a:rPr>
              <a:t> </a:t>
            </a:r>
            <a:r>
              <a:rPr lang="sl-SI" sz="4400" b="1" dirty="0" err="1">
                <a:solidFill>
                  <a:schemeClr val="bg1"/>
                </a:solidFill>
              </a:rPr>
              <a:t>solution</a:t>
            </a:r>
            <a:r>
              <a:rPr lang="sl-SI" sz="4400" b="1" dirty="0">
                <a:solidFill>
                  <a:schemeClr val="bg1"/>
                </a:solidFill>
              </a:rPr>
              <a:t> </a:t>
            </a:r>
            <a:r>
              <a:rPr lang="sl-SI" sz="4400" b="1" dirty="0" err="1">
                <a:solidFill>
                  <a:schemeClr val="bg1"/>
                </a:solidFill>
              </a:rPr>
              <a:t>adresses</a:t>
            </a:r>
            <a:r>
              <a:rPr lang="sl-SI" sz="4400" b="1" dirty="0">
                <a:solidFill>
                  <a:schemeClr val="bg1"/>
                </a:solidFill>
              </a:rPr>
              <a:t> </a:t>
            </a:r>
            <a:r>
              <a:rPr lang="sl-SI" sz="4400" b="1" dirty="0" err="1">
                <a:solidFill>
                  <a:schemeClr val="bg1"/>
                </a:solidFill>
              </a:rPr>
              <a:t>any</a:t>
            </a:r>
            <a:r>
              <a:rPr lang="sl-SI" sz="4400" b="1" dirty="0">
                <a:solidFill>
                  <a:schemeClr val="bg1"/>
                </a:solidFill>
              </a:rPr>
              <a:t> problem </a:t>
            </a:r>
            <a:r>
              <a:rPr lang="sl-SI" sz="4400" b="1" dirty="0" err="1">
                <a:solidFill>
                  <a:schemeClr val="bg1"/>
                </a:solidFill>
              </a:rPr>
              <a:t>the</a:t>
            </a:r>
            <a:r>
              <a:rPr lang="sl-SI" sz="4400" b="1" dirty="0">
                <a:solidFill>
                  <a:schemeClr val="bg1"/>
                </a:solidFill>
              </a:rPr>
              <a:t> </a:t>
            </a:r>
            <a:r>
              <a:rPr lang="sl-SI" sz="4400" b="1" dirty="0" err="1">
                <a:solidFill>
                  <a:schemeClr val="bg1"/>
                </a:solidFill>
              </a:rPr>
              <a:t>enterprise</a:t>
            </a:r>
            <a:r>
              <a:rPr lang="sl-SI" sz="4400" b="1" dirty="0">
                <a:solidFill>
                  <a:schemeClr val="bg1"/>
                </a:solidFill>
              </a:rPr>
              <a:t> </a:t>
            </a:r>
            <a:r>
              <a:rPr lang="sl-SI" sz="4400" b="1" dirty="0" err="1">
                <a:solidFill>
                  <a:schemeClr val="bg1"/>
                </a:solidFill>
              </a:rPr>
              <a:t>has</a:t>
            </a:r>
            <a:r>
              <a:rPr lang="sl-SI" sz="4400" b="1" dirty="0">
                <a:solidFill>
                  <a:schemeClr val="bg1"/>
                </a:solidFill>
              </a:rPr>
              <a:t> </a:t>
            </a:r>
            <a:r>
              <a:rPr lang="sl-SI" sz="4400" b="1" dirty="0" err="1">
                <a:solidFill>
                  <a:schemeClr val="bg1"/>
                </a:solidFill>
              </a:rPr>
              <a:t>or</a:t>
            </a:r>
            <a:r>
              <a:rPr lang="sl-SI" sz="4400" b="1" dirty="0">
                <a:solidFill>
                  <a:schemeClr val="bg1"/>
                </a:solidFill>
              </a:rPr>
              <a:t> </a:t>
            </a:r>
            <a:r>
              <a:rPr lang="sl-SI" sz="4400" b="1" dirty="0" err="1">
                <a:solidFill>
                  <a:schemeClr val="bg1"/>
                </a:solidFill>
              </a:rPr>
              <a:t>faces</a:t>
            </a:r>
            <a:r>
              <a:rPr lang="sl-SI" sz="4400" b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5199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4B518D9-5FC9-4203-A00B-64C9176AF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2965"/>
            <a:ext cx="10657840" cy="1325563"/>
          </a:xfrm>
        </p:spPr>
        <p:txBody>
          <a:bodyPr/>
          <a:lstStyle/>
          <a:p>
            <a:r>
              <a:rPr lang="sl-SI" b="1" dirty="0">
                <a:solidFill>
                  <a:schemeClr val="bg1"/>
                </a:solidFill>
              </a:rPr>
              <a:t>How to </a:t>
            </a:r>
            <a:r>
              <a:rPr lang="sl-SI" b="1" dirty="0" err="1">
                <a:solidFill>
                  <a:schemeClr val="bg1"/>
                </a:solidFill>
              </a:rPr>
              <a:t>detect</a:t>
            </a:r>
            <a:r>
              <a:rPr lang="sl-SI" b="1" dirty="0">
                <a:solidFill>
                  <a:schemeClr val="bg1"/>
                </a:solidFill>
              </a:rPr>
              <a:t> a problem?</a:t>
            </a:r>
            <a:br>
              <a:rPr lang="sl-SI" b="1" dirty="0">
                <a:solidFill>
                  <a:schemeClr val="bg1"/>
                </a:solidFill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DA6B4A7-1282-4A26-BFD4-FF38FA67B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580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sz="3900" i="1" dirty="0">
                <a:solidFill>
                  <a:schemeClr val="bg1"/>
                </a:solidFill>
              </a:rPr>
              <a:t>Business </a:t>
            </a:r>
            <a:r>
              <a:rPr lang="sl-SI" sz="3900" i="1" dirty="0" err="1">
                <a:solidFill>
                  <a:schemeClr val="bg1"/>
                </a:solidFill>
              </a:rPr>
              <a:t>Ecosystem</a:t>
            </a:r>
            <a:r>
              <a:rPr lang="sl-SI" sz="3900" i="1" dirty="0">
                <a:solidFill>
                  <a:schemeClr val="bg1"/>
                </a:solidFill>
              </a:rPr>
              <a:t> </a:t>
            </a:r>
            <a:r>
              <a:rPr lang="sl-SI" sz="3900" i="1" dirty="0" err="1">
                <a:solidFill>
                  <a:schemeClr val="bg1"/>
                </a:solidFill>
              </a:rPr>
              <a:t>Mapping</a:t>
            </a:r>
            <a:endParaRPr lang="sl-SI" sz="3900" i="1" dirty="0"/>
          </a:p>
          <a:p>
            <a:r>
              <a:rPr lang="en-US" sz="3200" dirty="0"/>
              <a:t>How to apply the tool?</a:t>
            </a:r>
            <a:endParaRPr lang="sl-SI" sz="3200" dirty="0"/>
          </a:p>
          <a:p>
            <a:pPr marL="1828800" lvl="4" indent="0">
              <a:buNone/>
            </a:pPr>
            <a:r>
              <a:rPr lang="en-US" sz="3200" i="1" dirty="0"/>
              <a:t>Step 1: Define what you are mapping</a:t>
            </a:r>
            <a:endParaRPr lang="sl-SI" sz="3200" i="1" dirty="0"/>
          </a:p>
          <a:p>
            <a:pPr marL="1828800" lvl="4" indent="0">
              <a:buNone/>
            </a:pPr>
            <a:r>
              <a:rPr lang="en-US" sz="3200" i="1" dirty="0"/>
              <a:t>Step 2: Create Stakeholder Cards</a:t>
            </a:r>
            <a:endParaRPr lang="sl-SI" sz="3200" i="1" dirty="0"/>
          </a:p>
          <a:p>
            <a:pPr marL="1828800" lvl="4" indent="0">
              <a:buNone/>
            </a:pPr>
            <a:r>
              <a:rPr lang="sl-SI" sz="3200" i="1" dirty="0"/>
              <a:t>Step 3: </a:t>
            </a:r>
            <a:r>
              <a:rPr lang="sl-SI" sz="3200" i="1" dirty="0" err="1"/>
              <a:t>Organise</a:t>
            </a:r>
            <a:r>
              <a:rPr lang="sl-SI" sz="3200" i="1" dirty="0"/>
              <a:t> </a:t>
            </a:r>
            <a:r>
              <a:rPr lang="sl-SI" sz="3200" i="1" dirty="0" err="1"/>
              <a:t>stakeholders</a:t>
            </a:r>
            <a:endParaRPr lang="sl-SI" sz="3200" i="1" dirty="0"/>
          </a:p>
          <a:p>
            <a:pPr marL="1828800" lvl="4" indent="0">
              <a:buNone/>
            </a:pPr>
            <a:r>
              <a:rPr lang="en-US" sz="3200" i="1" dirty="0"/>
              <a:t>Step 4: Draw the most important flows</a:t>
            </a:r>
            <a:endParaRPr lang="sl-SI" sz="3200" i="1" dirty="0"/>
          </a:p>
          <a:p>
            <a:pPr marL="1828800" lvl="4" indent="0">
              <a:buNone/>
            </a:pPr>
            <a:r>
              <a:rPr lang="sl-SI" sz="3200" i="1" dirty="0"/>
              <a:t>Step 5: </a:t>
            </a:r>
            <a:r>
              <a:rPr lang="sl-SI" sz="3200" i="1" dirty="0" err="1"/>
              <a:t>Analyse</a:t>
            </a:r>
            <a:endParaRPr lang="sl-SI" sz="3200" i="1" dirty="0"/>
          </a:p>
          <a:p>
            <a:pPr marL="0" indent="0">
              <a:buNone/>
            </a:pPr>
            <a:endParaRPr lang="sl-SI" sz="3200" dirty="0"/>
          </a:p>
          <a:p>
            <a:r>
              <a:rPr lang="en-US" sz="3200" dirty="0">
                <a:solidFill>
                  <a:srgbClr val="002060"/>
                </a:solidFill>
              </a:rPr>
              <a:t>When to apply the tool?</a:t>
            </a:r>
            <a:endParaRPr lang="sl-SI" sz="3200" dirty="0">
              <a:solidFill>
                <a:srgbClr val="002060"/>
              </a:solidFill>
            </a:endParaRPr>
          </a:p>
          <a:p>
            <a:r>
              <a:rPr lang="en-US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‘Problem Preventers’ Will Get Ahead of the Game</a:t>
            </a:r>
          </a:p>
          <a:p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3465438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07C7DF-7BAD-49FD-957E-ABF7B93E5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b="1" dirty="0">
                <a:solidFill>
                  <a:schemeClr val="bg1"/>
                </a:solidFill>
              </a:rPr>
              <a:t>Business </a:t>
            </a:r>
            <a:r>
              <a:rPr lang="sl-SI" sz="3200" b="1" dirty="0" err="1">
                <a:solidFill>
                  <a:schemeClr val="bg1"/>
                </a:solidFill>
              </a:rPr>
              <a:t>Ecosystem</a:t>
            </a:r>
            <a:r>
              <a:rPr lang="sl-SI" sz="3200" b="1" dirty="0">
                <a:solidFill>
                  <a:schemeClr val="bg1"/>
                </a:solidFill>
              </a:rPr>
              <a:t> </a:t>
            </a:r>
            <a:r>
              <a:rPr lang="sl-SI" sz="3200" b="1" dirty="0" err="1">
                <a:solidFill>
                  <a:schemeClr val="bg1"/>
                </a:solidFill>
              </a:rPr>
              <a:t>Mapping</a:t>
            </a:r>
            <a:endParaRPr lang="sl-SI" sz="3200" b="1" dirty="0">
              <a:solidFill>
                <a:schemeClr val="bg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F575C57-506C-4D6A-991B-31F6E19AE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1409065"/>
            <a:ext cx="10515600" cy="4351338"/>
          </a:xfrm>
        </p:spPr>
        <p:txBody>
          <a:bodyPr/>
          <a:lstStyle/>
          <a:p>
            <a:r>
              <a:rPr lang="sl-SI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To </a:t>
            </a:r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get insight into your current stakeholders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sl-SI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interactions your company and both the up- and downstream stakeholders</a:t>
            </a:r>
            <a:r>
              <a:rPr lang="sl-SI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3656C65-6505-4B54-A6AB-29CEFBE8A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840" y="2329474"/>
            <a:ext cx="10424160" cy="4474869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C3CD8E9-16D6-4844-B5C2-07FB912580F1}"/>
              </a:ext>
            </a:extLst>
          </p:cNvPr>
          <p:cNvSpPr txBox="1"/>
          <p:nvPr/>
        </p:nvSpPr>
        <p:spPr>
          <a:xfrm>
            <a:off x="889000" y="6596390"/>
            <a:ext cx="10998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100" i="1" dirty="0"/>
              <a:t>https://circitnord.com/tools/business-ecosystem-mapping/#:~:text=The%20Business%20Ecosystem%20Mapping%20tool,the%20up%2D%20and%20downstream%20stakeholders.</a:t>
            </a:r>
          </a:p>
        </p:txBody>
      </p:sp>
    </p:spTree>
    <p:extLst>
      <p:ext uri="{BB962C8B-B14F-4D97-AF65-F5344CB8AC3E}">
        <p14:creationId xmlns:p14="http://schemas.microsoft.com/office/powerpoint/2010/main" val="4109004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457BA32-245D-447A-A4CF-A0CB69618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err="1">
                <a:solidFill>
                  <a:schemeClr val="bg1"/>
                </a:solidFill>
              </a:rPr>
              <a:t>Strategy</a:t>
            </a:r>
            <a:r>
              <a:rPr lang="sl-SI" b="1" dirty="0">
                <a:solidFill>
                  <a:schemeClr val="bg1"/>
                </a:solidFill>
              </a:rPr>
              <a:t>: How to </a:t>
            </a:r>
            <a:r>
              <a:rPr lang="sl-SI" b="1" dirty="0" err="1">
                <a:solidFill>
                  <a:schemeClr val="bg1"/>
                </a:solidFill>
              </a:rPr>
              <a:t>tackle</a:t>
            </a:r>
            <a:r>
              <a:rPr lang="sl-SI" b="1" dirty="0">
                <a:solidFill>
                  <a:schemeClr val="bg1"/>
                </a:solidFill>
              </a:rPr>
              <a:t> a problem?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D75DCED-81C2-4880-B3D3-861A6C620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760" y="1690688"/>
            <a:ext cx="10515600" cy="4903152"/>
          </a:xfrm>
        </p:spPr>
        <p:txBody>
          <a:bodyPr/>
          <a:lstStyle/>
          <a:p>
            <a:pPr marL="0" indent="0">
              <a:buNone/>
            </a:pPr>
            <a:endParaRPr lang="sl-SI" dirty="0"/>
          </a:p>
          <a:p>
            <a:r>
              <a:rPr lang="sl-SI" dirty="0" err="1"/>
              <a:t>Embrace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need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</a:t>
            </a:r>
            <a:r>
              <a:rPr lang="sl-SI" dirty="0" err="1"/>
              <a:t>change</a:t>
            </a:r>
            <a:r>
              <a:rPr lang="sl-SI" dirty="0"/>
              <a:t>.</a:t>
            </a:r>
          </a:p>
          <a:p>
            <a:r>
              <a:rPr lang="sl-SI" dirty="0" err="1"/>
              <a:t>Don‘t</a:t>
            </a:r>
            <a:r>
              <a:rPr lang="sl-SI" dirty="0"/>
              <a:t> </a:t>
            </a:r>
            <a:r>
              <a:rPr lang="sl-SI" dirty="0" err="1"/>
              <a:t>panic</a:t>
            </a:r>
            <a:r>
              <a:rPr lang="sl-SI" dirty="0"/>
              <a:t> </a:t>
            </a:r>
            <a:r>
              <a:rPr lang="sl-SI" dirty="0" err="1"/>
              <a:t>but</a:t>
            </a:r>
            <a:r>
              <a:rPr lang="sl-SI" dirty="0"/>
              <a:t> </a:t>
            </a:r>
            <a:r>
              <a:rPr lang="sl-SI" dirty="0" err="1"/>
              <a:t>act</a:t>
            </a:r>
            <a:r>
              <a:rPr lang="sl-SI" dirty="0"/>
              <a:t>.</a:t>
            </a:r>
          </a:p>
          <a:p>
            <a:r>
              <a:rPr lang="sl-SI" dirty="0" err="1"/>
              <a:t>Analyse</a:t>
            </a:r>
            <a:r>
              <a:rPr lang="sl-SI" dirty="0"/>
              <a:t>.</a:t>
            </a:r>
          </a:p>
          <a:p>
            <a:r>
              <a:rPr lang="sl-SI" dirty="0" err="1"/>
              <a:t>Find</a:t>
            </a:r>
            <a:r>
              <a:rPr lang="sl-SI" dirty="0"/>
              <a:t> </a:t>
            </a:r>
            <a:r>
              <a:rPr lang="sl-SI" dirty="0" err="1"/>
              <a:t>resources</a:t>
            </a:r>
            <a:r>
              <a:rPr lang="sl-SI" dirty="0"/>
              <a:t>.</a:t>
            </a:r>
          </a:p>
          <a:p>
            <a:r>
              <a:rPr lang="sl-SI" dirty="0" err="1"/>
              <a:t>Revise</a:t>
            </a:r>
            <a:r>
              <a:rPr lang="sl-SI" dirty="0"/>
              <a:t>. </a:t>
            </a:r>
            <a:r>
              <a:rPr lang="sl-SI" dirty="0" err="1"/>
              <a:t>Rethink</a:t>
            </a:r>
            <a:r>
              <a:rPr lang="sl-SI" dirty="0"/>
              <a:t>. </a:t>
            </a:r>
            <a:r>
              <a:rPr lang="sl-SI" dirty="0" err="1"/>
              <a:t>Redo</a:t>
            </a:r>
            <a:r>
              <a:rPr lang="sl-SI" dirty="0"/>
              <a:t>. </a:t>
            </a:r>
          </a:p>
          <a:p>
            <a:pPr marL="0" indent="0">
              <a:buNone/>
            </a:pPr>
            <a:r>
              <a:rPr lang="sl-SI" dirty="0"/>
              <a:t>As </a:t>
            </a:r>
            <a:r>
              <a:rPr lang="sl-SI" dirty="0" err="1"/>
              <a:t>many</a:t>
            </a:r>
            <a:r>
              <a:rPr lang="sl-SI" dirty="0"/>
              <a:t> </a:t>
            </a:r>
            <a:r>
              <a:rPr lang="sl-SI" dirty="0" err="1"/>
              <a:t>times</a:t>
            </a:r>
            <a:r>
              <a:rPr lang="sl-SI" dirty="0"/>
              <a:t> as </a:t>
            </a:r>
            <a:r>
              <a:rPr lang="sl-SI" dirty="0" err="1"/>
              <a:t>necessary</a:t>
            </a:r>
            <a:r>
              <a:rPr lang="sl-SI" dirty="0"/>
              <a:t>.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F81CFBDA-DE3B-40DF-89F3-D995D7AFC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383" y="1690688"/>
            <a:ext cx="6544868" cy="466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390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1st century Life skills &amp; learning Assessment For class 10th">
            <a:extLst>
              <a:ext uri="{FF2B5EF4-FFF2-40B4-BE49-F238E27FC236}">
                <a16:creationId xmlns:a16="http://schemas.microsoft.com/office/drawing/2014/main" id="{BC98AE96-E7FB-48E2-9E02-22FAC3D3E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067" y="162560"/>
            <a:ext cx="8939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AB3C4C90-5125-4AFB-BDB8-D427E28F6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40" y="162561"/>
            <a:ext cx="10515600" cy="5791200"/>
          </a:xfrm>
        </p:spPr>
        <p:txBody>
          <a:bodyPr>
            <a:normAutofit fontScale="90000"/>
          </a:bodyPr>
          <a:lstStyle/>
          <a:p>
            <a:br>
              <a:rPr lang="sl-SI" sz="4400" b="1" dirty="0">
                <a:solidFill>
                  <a:schemeClr val="bg1"/>
                </a:solidFill>
                <a:latin typeface="+mn-lt"/>
              </a:rPr>
            </a:br>
            <a:r>
              <a:rPr lang="sl-SI" sz="5300" b="1" dirty="0" err="1">
                <a:solidFill>
                  <a:schemeClr val="bg1"/>
                </a:solidFill>
                <a:latin typeface="+mn-lt"/>
              </a:rPr>
              <a:t>Enterpreneurship</a:t>
            </a:r>
            <a:r>
              <a:rPr lang="sl-SI" sz="5300" b="1" dirty="0">
                <a:solidFill>
                  <a:schemeClr val="bg1"/>
                </a:solidFill>
                <a:latin typeface="+mn-lt"/>
              </a:rPr>
              <a:t> </a:t>
            </a:r>
            <a:br>
              <a:rPr lang="sl-SI" sz="5300" b="1" dirty="0">
                <a:solidFill>
                  <a:schemeClr val="bg1"/>
                </a:solidFill>
                <a:latin typeface="+mn-lt"/>
              </a:rPr>
            </a:br>
            <a:r>
              <a:rPr lang="sl-SI" sz="5300" b="1" dirty="0" err="1">
                <a:solidFill>
                  <a:schemeClr val="bg1"/>
                </a:solidFill>
                <a:latin typeface="+mn-lt"/>
              </a:rPr>
              <a:t>Solutions</a:t>
            </a:r>
            <a:br>
              <a:rPr lang="sl-SI" sz="5300" b="1" dirty="0">
                <a:solidFill>
                  <a:schemeClr val="bg1"/>
                </a:solidFill>
                <a:latin typeface="+mn-lt"/>
              </a:rPr>
            </a:br>
            <a:br>
              <a:rPr lang="sl-SI" sz="5300" b="1" dirty="0">
                <a:solidFill>
                  <a:schemeClr val="bg1"/>
                </a:solidFill>
                <a:latin typeface="+mn-lt"/>
              </a:rPr>
            </a:br>
            <a:r>
              <a:rPr lang="sl-SI" sz="5300" b="1" dirty="0">
                <a:solidFill>
                  <a:schemeClr val="bg1"/>
                </a:solidFill>
                <a:latin typeface="+mn-lt"/>
              </a:rPr>
              <a:t>&amp; </a:t>
            </a:r>
            <a:br>
              <a:rPr lang="sl-SI" sz="5300" b="1" dirty="0">
                <a:solidFill>
                  <a:schemeClr val="bg1"/>
                </a:solidFill>
                <a:latin typeface="+mn-lt"/>
              </a:rPr>
            </a:br>
            <a:br>
              <a:rPr lang="sl-SI" sz="5300" b="1" dirty="0">
                <a:solidFill>
                  <a:schemeClr val="bg1"/>
                </a:solidFill>
                <a:latin typeface="+mn-lt"/>
              </a:rPr>
            </a:br>
            <a:r>
              <a:rPr lang="sl-SI" sz="5300" b="1" dirty="0">
                <a:solidFill>
                  <a:schemeClr val="bg1"/>
                </a:solidFill>
                <a:latin typeface="+mn-lt"/>
              </a:rPr>
              <a:t>21st </a:t>
            </a:r>
            <a:br>
              <a:rPr lang="sl-SI" sz="5300" b="1" dirty="0">
                <a:solidFill>
                  <a:schemeClr val="bg1"/>
                </a:solidFill>
                <a:latin typeface="+mn-lt"/>
              </a:rPr>
            </a:br>
            <a:r>
              <a:rPr lang="sl-SI" sz="5300" b="1" dirty="0" err="1">
                <a:solidFill>
                  <a:schemeClr val="bg1"/>
                </a:solidFill>
                <a:latin typeface="+mn-lt"/>
              </a:rPr>
              <a:t>century</a:t>
            </a:r>
            <a:r>
              <a:rPr lang="sl-SI" sz="5300" b="1" dirty="0">
                <a:solidFill>
                  <a:schemeClr val="bg1"/>
                </a:solidFill>
                <a:latin typeface="+mn-lt"/>
              </a:rPr>
              <a:t> </a:t>
            </a:r>
            <a:br>
              <a:rPr lang="sl-SI" sz="5300" b="1" dirty="0">
                <a:solidFill>
                  <a:schemeClr val="bg1"/>
                </a:solidFill>
                <a:latin typeface="+mn-lt"/>
              </a:rPr>
            </a:br>
            <a:r>
              <a:rPr lang="sl-SI" sz="5300" b="1" dirty="0" err="1">
                <a:solidFill>
                  <a:schemeClr val="bg1"/>
                </a:solidFill>
                <a:latin typeface="+mn-lt"/>
              </a:rPr>
              <a:t>skills</a:t>
            </a:r>
            <a:r>
              <a:rPr lang="sl-SI" sz="53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sl-SI" sz="5300" b="1" dirty="0" err="1">
                <a:solidFill>
                  <a:schemeClr val="bg1"/>
                </a:solidFill>
                <a:latin typeface="+mn-lt"/>
              </a:rPr>
              <a:t>for</a:t>
            </a:r>
            <a:r>
              <a:rPr lang="sl-SI" sz="53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sl-SI" sz="5300" b="1" dirty="0" err="1">
                <a:solidFill>
                  <a:schemeClr val="bg1"/>
                </a:solidFill>
                <a:latin typeface="+mn-lt"/>
              </a:rPr>
              <a:t>success</a:t>
            </a:r>
            <a:endParaRPr lang="sl-SI" sz="5300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AB694A66-17E9-4A0E-8509-7C5378707D41}"/>
              </a:ext>
            </a:extLst>
          </p:cNvPr>
          <p:cNvSpPr txBox="1"/>
          <p:nvPr/>
        </p:nvSpPr>
        <p:spPr>
          <a:xfrm>
            <a:off x="7437120" y="2854960"/>
            <a:ext cx="1412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21st </a:t>
            </a:r>
            <a:br>
              <a:rPr lang="en-US" b="1" dirty="0">
                <a:solidFill>
                  <a:srgbClr val="002060"/>
                </a:solidFill>
              </a:rPr>
            </a:br>
            <a:r>
              <a:rPr lang="en-US" b="1" dirty="0">
                <a:solidFill>
                  <a:srgbClr val="002060"/>
                </a:solidFill>
              </a:rPr>
              <a:t>century </a:t>
            </a:r>
            <a:br>
              <a:rPr lang="en-US" b="1" dirty="0">
                <a:solidFill>
                  <a:srgbClr val="002060"/>
                </a:solidFill>
              </a:rPr>
            </a:br>
            <a:r>
              <a:rPr lang="en-US" b="1" dirty="0">
                <a:solidFill>
                  <a:srgbClr val="002060"/>
                </a:solidFill>
              </a:rPr>
              <a:t>skills for success</a:t>
            </a:r>
            <a:endParaRPr lang="sl-SI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369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B3DAEC4D-E905-4348-ADB2-1914E0B07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956" y="1163599"/>
            <a:ext cx="5688088" cy="5269681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D2BDCB5-EEAC-418A-A27C-28863BDAE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40" y="144734"/>
            <a:ext cx="8097520" cy="1018865"/>
          </a:xfrm>
        </p:spPr>
        <p:txBody>
          <a:bodyPr>
            <a:normAutofit fontScale="90000"/>
          </a:bodyPr>
          <a:lstStyle/>
          <a:p>
            <a:pPr algn="ctr"/>
            <a:r>
              <a:rPr lang="sl-SI" sz="4400" b="1" dirty="0" err="1">
                <a:solidFill>
                  <a:schemeClr val="bg1"/>
                </a:solidFill>
                <a:latin typeface="+mn-lt"/>
              </a:rPr>
              <a:t>Why</a:t>
            </a:r>
            <a:r>
              <a:rPr lang="sl-SI" sz="4400" b="1" dirty="0">
                <a:solidFill>
                  <a:schemeClr val="bg1"/>
                </a:solidFill>
                <a:latin typeface="+mn-lt"/>
              </a:rPr>
              <a:t> is </a:t>
            </a:r>
            <a:r>
              <a:rPr lang="sl-SI" sz="4400" b="1" dirty="0" err="1">
                <a:solidFill>
                  <a:schemeClr val="bg1"/>
                </a:solidFill>
                <a:latin typeface="+mn-lt"/>
              </a:rPr>
              <a:t>critical</a:t>
            </a:r>
            <a:r>
              <a:rPr lang="sl-SI" sz="44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sl-SI" sz="4400" b="1" dirty="0" err="1">
                <a:solidFill>
                  <a:schemeClr val="bg1"/>
                </a:solidFill>
                <a:latin typeface="+mn-lt"/>
              </a:rPr>
              <a:t>thinking</a:t>
            </a:r>
            <a:r>
              <a:rPr lang="sl-SI" sz="44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sl-SI" sz="4400" b="1" dirty="0" err="1">
                <a:solidFill>
                  <a:schemeClr val="bg1"/>
                </a:solidFill>
                <a:latin typeface="+mn-lt"/>
              </a:rPr>
              <a:t>important</a:t>
            </a:r>
            <a:r>
              <a:rPr lang="sl-SI" sz="4400" b="1" dirty="0">
                <a:solidFill>
                  <a:schemeClr val="bg1"/>
                </a:solidFill>
                <a:latin typeface="+mn-lt"/>
              </a:rPr>
              <a:t>?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BC7DA04-FA6F-4E9E-B0C9-0419982E4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20" y="1432560"/>
            <a:ext cx="10165080" cy="4744402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6509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4641</TotalTime>
  <Words>612</Words>
  <Application>Microsoft Office PowerPoint</Application>
  <PresentationFormat>Širokozaslonsko</PresentationFormat>
  <Paragraphs>79</Paragraphs>
  <Slides>16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23" baseType="lpstr">
      <vt:lpstr>Arial</vt:lpstr>
      <vt:lpstr>Arial</vt:lpstr>
      <vt:lpstr>Calibri</vt:lpstr>
      <vt:lpstr>Calibri Light</vt:lpstr>
      <vt:lpstr>Helvetica</vt:lpstr>
      <vt:lpstr>var(--ff-headline)</vt:lpstr>
      <vt:lpstr>Officeova tema</vt:lpstr>
      <vt:lpstr>Designing Enterpreneurship Solutions</vt:lpstr>
      <vt:lpstr>TASK 1: Let‘s warm up …</vt:lpstr>
      <vt:lpstr>Designing Enterpreneurship Solutions</vt:lpstr>
      <vt:lpstr>What is an enterpreneurship solution? </vt:lpstr>
      <vt:lpstr>How to detect a problem? </vt:lpstr>
      <vt:lpstr>Business Ecosystem Mapping</vt:lpstr>
      <vt:lpstr>Strategy: How to tackle a problem?</vt:lpstr>
      <vt:lpstr> Enterpreneurship  Solutions  &amp;   21st  century  skills for success</vt:lpstr>
      <vt:lpstr>Why is critical thinking important?</vt:lpstr>
      <vt:lpstr>Entrepreneurial problem solving </vt:lpstr>
      <vt:lpstr>Where in enterprise can the problems appear?</vt:lpstr>
      <vt:lpstr>2. Business Model Canvas (BMC) for eBay</vt:lpstr>
      <vt:lpstr>TEAM WORK:  Identify the problem and provide the solution. </vt:lpstr>
      <vt:lpstr>3. WORKSHOP FEEDBACK</vt:lpstr>
      <vt:lpstr>4. WORKSHOP EVALUATION</vt:lpstr>
      <vt:lpstr>Resorces: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Polonca Centa</dc:creator>
  <cp:lastModifiedBy>Polonca Centa</cp:lastModifiedBy>
  <cp:revision>89</cp:revision>
  <dcterms:created xsi:type="dcterms:W3CDTF">2022-06-23T11:25:01Z</dcterms:created>
  <dcterms:modified xsi:type="dcterms:W3CDTF">2023-02-20T17:55:37Z</dcterms:modified>
</cp:coreProperties>
</file>